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  <p:sldMasterId id="2147483935" r:id="rId2"/>
    <p:sldMasterId id="2147483947" r:id="rId3"/>
    <p:sldMasterId id="2147483959" r:id="rId4"/>
  </p:sldMasterIdLst>
  <p:notesMasterIdLst>
    <p:notesMasterId r:id="rId50"/>
  </p:notesMasterIdLst>
  <p:sldIdLst>
    <p:sldId id="256" r:id="rId5"/>
    <p:sldId id="284" r:id="rId6"/>
    <p:sldId id="306" r:id="rId7"/>
    <p:sldId id="304" r:id="rId8"/>
    <p:sldId id="308" r:id="rId9"/>
    <p:sldId id="309" r:id="rId10"/>
    <p:sldId id="286" r:id="rId11"/>
    <p:sldId id="312" r:id="rId12"/>
    <p:sldId id="315" r:id="rId13"/>
    <p:sldId id="313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9" r:id="rId27"/>
    <p:sldId id="330" r:id="rId28"/>
    <p:sldId id="332" r:id="rId29"/>
    <p:sldId id="333" r:id="rId30"/>
    <p:sldId id="334" r:id="rId31"/>
    <p:sldId id="335" r:id="rId32"/>
    <p:sldId id="336" r:id="rId33"/>
    <p:sldId id="337" r:id="rId34"/>
    <p:sldId id="331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352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6EA"/>
    <a:srgbClr val="BDBDBD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38"/>
    <p:restoredTop sz="94706"/>
  </p:normalViewPr>
  <p:slideViewPr>
    <p:cSldViewPr snapToGrid="0" snapToObjects="1">
      <p:cViewPr varScale="1">
        <p:scale>
          <a:sx n="78" d="100"/>
          <a:sy n="78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8EC48-2389-DA48-8D4B-7FCD48F528EB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847A-C222-CA4D-9504-BDA6DD913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4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069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7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3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1" y="593367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1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580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51DEABC-D766-4322-8E78-B830FAE35C72}" type="datetime4">
              <a:rPr lang="en-US" smtClean="0"/>
              <a:pPr/>
              <a:t>May 16, 2016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8F8F8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>
                <a:solidFill>
                  <a:srgbClr val="F8F8F8"/>
                </a:solidFill>
              </a:rPr>
              <a:pPr/>
              <a:t>‹#›</a:t>
            </a:fld>
            <a:endParaRPr lang="en-US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08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81332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96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9B19C71-EC74-44AF-B27E-FC7DC3C3A61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78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5CDA29-3CBE-48EA-92AE-A996835462BA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766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23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37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4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53781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6EEA923-9BEE-48CE-9F28-5B525F399BA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99165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50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4A8E1CE-37F8-4102-8DF9-852A0A51F293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5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51DEABC-D766-4322-8E78-B830FAE35C72}" type="datetime4">
              <a:rPr lang="en-US" smtClean="0"/>
              <a:pPr/>
              <a:t>May 16, 2016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F8F8F8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>
                <a:solidFill>
                  <a:srgbClr val="F8F8F8"/>
                </a:solidFill>
              </a:rPr>
              <a:pPr/>
              <a:t>‹#›</a:t>
            </a:fld>
            <a:endParaRPr lang="en-US" dirty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006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96247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9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9B19C71-EC74-44AF-B27E-FC7DC3C3A61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68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A5CDA29-3CBE-48EA-92AE-A996835462BA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226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09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1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826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283472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6EEA923-9BEE-48CE-9F28-5B525F399BA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80179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38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4A8E1CE-37F8-4102-8DF9-852A0A51F293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33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76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1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965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7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82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85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93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9777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15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22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3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F45327-4099-2C4F-852C-B55AF92B7D99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71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7D0EFEE-2756-4A20-BF2A-63F0A94F99AC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6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7D0EFEE-2756-4A20-BF2A-63F0A94F99AC}" type="datetime4">
              <a:rPr lang="en-US" smtClean="0">
                <a:solidFill>
                  <a:srgbClr val="000000"/>
                </a:solidFill>
              </a:rPr>
              <a:pPr/>
              <a:t>May 16, 2016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7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May 16, 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65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_fNp37zFn9Q" TargetMode="Externa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122" y="758952"/>
            <a:ext cx="6100637" cy="3566160"/>
          </a:xfrm>
        </p:spPr>
        <p:txBody>
          <a:bodyPr>
            <a:normAutofit/>
          </a:bodyPr>
          <a:lstStyle/>
          <a:p>
            <a:r>
              <a:rPr lang="en-US" dirty="0" smtClean="0"/>
              <a:t>Usability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dirty="0" smtClean="0"/>
              <a:t>Info 498B – Android</a:t>
            </a:r>
          </a:p>
          <a:p>
            <a:pPr algn="r"/>
            <a:r>
              <a:rPr lang="en-US" dirty="0" smtClean="0"/>
              <a:t>Joel Ross</a:t>
            </a:r>
            <a:endParaRPr lang="en-US" dirty="0"/>
          </a:p>
          <a:p>
            <a:pPr algn="r"/>
            <a:r>
              <a:rPr lang="en-US" dirty="0" smtClean="0"/>
              <a:t>Spring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8932"/>
            <a:ext cx="201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Visibility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Functions and usages should be visible to the user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0" y="1404400"/>
            <a:ext cx="8027719" cy="45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Let the user know what is happening!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00100" y="5444069"/>
            <a:ext cx="7543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2"/>
              </a:rPr>
              <a:t>https://www.youtube.com/watch?v=</a:t>
            </a:r>
            <a:r>
              <a:rPr lang="en-US" sz="2400" dirty="0" smtClean="0">
                <a:hlinkClick r:id="rId2"/>
              </a:rPr>
              <a:t>_fNp37zFn9Q</a:t>
            </a:r>
            <a:endParaRPr lang="en-US" sz="2400" dirty="0"/>
          </a:p>
        </p:txBody>
      </p:sp>
      <p:pic>
        <p:nvPicPr>
          <p:cNvPr id="8" name="Picture 7" descr="Screen Shot 2014-10-06 at 9.27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339" y="2055502"/>
            <a:ext cx="5468112" cy="326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Restrict user actions to avoid mistakes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2179080"/>
            <a:ext cx="69723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0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Establish and follow expectations</a:t>
            </a:r>
            <a:endParaRPr lang="en-US" sz="2800" dirty="0"/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654" y="2179080"/>
            <a:ext cx="6614691" cy="21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Affordance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"actionable" properties between the world and an </a:t>
            </a:r>
            <a:r>
              <a:rPr lang="en-US" sz="2800" dirty="0" smtClean="0"/>
              <a:t>actor.</a:t>
            </a:r>
            <a:endParaRPr lang="en-US" sz="2800" dirty="0"/>
          </a:p>
        </p:txBody>
      </p:sp>
      <p:pic>
        <p:nvPicPr>
          <p:cNvPr id="6" name="Picture 5" descr="switche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647" y="2609967"/>
            <a:ext cx="8174276" cy="295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5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6 at 4.4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6246" y="2248443"/>
            <a:ext cx="5080000" cy="127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03554" y="6329274"/>
            <a:ext cx="183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Example by Andrew Maier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6 at 4.45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362" y="2183665"/>
            <a:ext cx="5715000" cy="127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3554" y="6329274"/>
            <a:ext cx="183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Example by Andrew Maier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6 at 4.4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2264" y="2083843"/>
            <a:ext cx="5918200" cy="149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3554" y="6329274"/>
            <a:ext cx="183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Example by Andrew Maier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6 at 4.4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539" y="1931484"/>
            <a:ext cx="6248400" cy="2298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03554" y="6329274"/>
            <a:ext cx="183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Example by Andrew Maier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9-06 at 4.4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501" y="1931484"/>
            <a:ext cx="6248400" cy="2298700"/>
          </a:xfrm>
          <a:prstGeom prst="rect">
            <a:avLst/>
          </a:prstGeom>
        </p:spPr>
      </p:pic>
      <p:pic>
        <p:nvPicPr>
          <p:cNvPr id="3" name="Picture 2" descr="Screen Shot 2013-09-06 at 4.4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847" y="2033584"/>
            <a:ext cx="6019800" cy="214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03554" y="6329274"/>
            <a:ext cx="183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Example by Andrew Maier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1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1276332"/>
          </a:xfrm>
        </p:spPr>
        <p:txBody>
          <a:bodyPr>
            <a:normAutofit/>
          </a:bodyPr>
          <a:lstStyle/>
          <a:p>
            <a:r>
              <a:rPr lang="en-US" dirty="0" smtClean="0"/>
              <a:t>Prototype Presentations</a:t>
            </a:r>
            <a:br>
              <a:rPr lang="en-US" dirty="0" smtClean="0"/>
            </a:br>
            <a:r>
              <a:rPr lang="en-US" sz="3600" dirty="0" smtClean="0"/>
              <a:t>(Wednesday, in-class)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879414"/>
            <a:ext cx="754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Randomly chosen "volunteer"</a:t>
            </a:r>
            <a:br>
              <a:rPr lang="en-US" sz="2800" dirty="0" smtClean="0"/>
            </a:b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Will use app </a:t>
            </a:r>
            <a:r>
              <a:rPr lang="en-US" sz="2800" b="1" dirty="0" smtClean="0"/>
              <a:t>without</a:t>
            </a:r>
            <a:r>
              <a:rPr lang="en-US" sz="2800" dirty="0" smtClean="0"/>
              <a:t> any prompting/guidance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Think-aloud protocol</a:t>
            </a:r>
            <a:br>
              <a:rPr lang="en-US" sz="2800" dirty="0" smtClean="0"/>
            </a:b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Whole-class feedback/discussion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030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650984"/>
            <a:ext cx="8229600" cy="5475180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3600" i="1" dirty="0" smtClean="0">
              <a:solidFill>
                <a:schemeClr val="accent1"/>
              </a:solidFill>
              <a:latin typeface="Tw Cen MT"/>
              <a:cs typeface="Tw Cen MT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3600" i="1" dirty="0" smtClean="0">
                <a:solidFill>
                  <a:schemeClr val="accent3"/>
                </a:solidFill>
                <a:latin typeface="Tw Cen MT"/>
                <a:cs typeface="Tw Cen MT"/>
              </a:rPr>
              <a:t>AN INTERFACE SHOULD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400" i="1" dirty="0">
                <a:solidFill>
                  <a:schemeClr val="accent3"/>
                </a:solidFill>
                <a:latin typeface="Tw Cen MT"/>
                <a:cs typeface="Tw Cen MT"/>
              </a:rPr>
              <a:t/>
            </a:r>
            <a:br>
              <a:rPr lang="en-US" sz="4400" i="1" dirty="0">
                <a:solidFill>
                  <a:schemeClr val="accent3"/>
                </a:solidFill>
                <a:latin typeface="Tw Cen MT"/>
                <a:cs typeface="Tw Cen MT"/>
              </a:rPr>
            </a:br>
            <a:r>
              <a:rPr lang="en-US" sz="6000" dirty="0">
                <a:latin typeface="Tw Cen MT"/>
                <a:cs typeface="Tw Cen MT"/>
              </a:rPr>
              <a:t>Look the way </a:t>
            </a:r>
            <a:r>
              <a:rPr lang="en-US" sz="6000" dirty="0" smtClean="0">
                <a:latin typeface="Tw Cen MT"/>
                <a:cs typeface="Tw Cen MT"/>
              </a:rPr>
              <a:t>it works</a:t>
            </a:r>
            <a:r>
              <a:rPr lang="en-US" sz="6000" dirty="0">
                <a:latin typeface="Tw Cen MT"/>
                <a:cs typeface="Tw Cen MT"/>
              </a:rPr>
              <a:t/>
            </a:r>
            <a:br>
              <a:rPr lang="en-US" sz="6000" dirty="0">
                <a:latin typeface="Tw Cen MT"/>
                <a:cs typeface="Tw Cen MT"/>
              </a:rPr>
            </a:br>
            <a:r>
              <a:rPr lang="en-US" sz="6000" dirty="0">
                <a:latin typeface="Tw Cen MT"/>
                <a:cs typeface="Tw Cen MT"/>
              </a:rPr>
              <a:t>Work the way </a:t>
            </a:r>
            <a:r>
              <a:rPr lang="en-US" sz="6000" dirty="0" smtClean="0">
                <a:latin typeface="Tw Cen MT"/>
                <a:cs typeface="Tw Cen MT"/>
              </a:rPr>
              <a:t>it looks</a:t>
            </a:r>
            <a:endParaRPr lang="en-US" sz="60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7468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Golden Rules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253455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/>
              <a:t>Strive for consistency.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Cater to universal usability.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Offer informative feedback.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Design dialogs to yield closure.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Prevent errors.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Permit easy reversal of actions.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Support internal locus of control.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Reduce short-term memory load.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8168" y="5878286"/>
            <a:ext cx="24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Shneiderman</a:t>
            </a:r>
            <a:r>
              <a:rPr lang="en-US" dirty="0" smtClean="0">
                <a:solidFill>
                  <a:prstClr val="black"/>
                </a:solidFill>
              </a:rPr>
              <a:t> &amp; </a:t>
            </a:r>
            <a:r>
              <a:rPr lang="en-US" dirty="0" err="1" smtClean="0">
                <a:solidFill>
                  <a:prstClr val="black"/>
                </a:solidFill>
              </a:rPr>
              <a:t>Plaisant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Golden Rules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253455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/>
              <a:t>Strive for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consistency</a:t>
            </a:r>
            <a:r>
              <a:rPr lang="en-US" sz="3600" dirty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Cater to universal usability.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Offer informative feedback.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Design dialogs to yield closure.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Prevent errors.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Permit easy reversal of actions.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Support internal locus of control.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Reduce short-term memory load.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8168" y="5878286"/>
            <a:ext cx="24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Shneiderman</a:t>
            </a:r>
            <a:r>
              <a:rPr lang="en-US" dirty="0" smtClean="0">
                <a:solidFill>
                  <a:prstClr val="black"/>
                </a:solidFill>
              </a:rPr>
              <a:t> &amp; </a:t>
            </a:r>
            <a:r>
              <a:rPr lang="en-US" dirty="0" err="1" smtClean="0">
                <a:solidFill>
                  <a:prstClr val="black"/>
                </a:solidFill>
              </a:rPr>
              <a:t>Plaisant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Golden Rules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253455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/>
              <a:t>Strive for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consistency</a:t>
            </a:r>
            <a:r>
              <a:rPr lang="en-US" sz="3600" dirty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Cater to universal usability.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Offer informative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feedback</a:t>
            </a:r>
            <a:r>
              <a:rPr lang="en-US" sz="3600" dirty="0"/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Design dialogs to yield closure.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Prevent errors.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Permit easy reversal of actions.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Support internal locus of control.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Reduce short-term memory load.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8168" y="5878286"/>
            <a:ext cx="24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Shneiderman</a:t>
            </a:r>
            <a:r>
              <a:rPr lang="en-US" dirty="0" smtClean="0">
                <a:solidFill>
                  <a:prstClr val="black"/>
                </a:solidFill>
              </a:rPr>
              <a:t> &amp; </a:t>
            </a:r>
            <a:r>
              <a:rPr lang="en-US" dirty="0" err="1" smtClean="0">
                <a:solidFill>
                  <a:prstClr val="black"/>
                </a:solidFill>
              </a:rPr>
              <a:t>Plaisant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8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Golden Rules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253455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Strive for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consistency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b="1" dirty="0"/>
              <a:t>Cater to universal usability.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Offer informative </a:t>
            </a:r>
            <a:r>
              <a:rPr lang="en-US" sz="3600" b="1" dirty="0">
                <a:solidFill>
                  <a:schemeClr val="bg1">
                    <a:lumMod val="75000"/>
                  </a:schemeClr>
                </a:solidFill>
              </a:rPr>
              <a:t>feedback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Design dialogs to yield closure.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Prevent errors.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Permit easy reversal of actions.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Support internal locus of control.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Reduce short-term memory load.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18168" y="5878286"/>
            <a:ext cx="24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Shneiderman</a:t>
            </a:r>
            <a:r>
              <a:rPr lang="en-US" dirty="0" smtClean="0">
                <a:solidFill>
                  <a:prstClr val="black"/>
                </a:solidFill>
              </a:rPr>
              <a:t> &amp; </a:t>
            </a:r>
            <a:r>
              <a:rPr lang="en-US" dirty="0" err="1" smtClean="0">
                <a:solidFill>
                  <a:prstClr val="black"/>
                </a:solidFill>
              </a:rPr>
              <a:t>Plaisant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8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22960" y="1852432"/>
            <a:ext cx="7543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cs typeface="Tw Cen MT"/>
              </a:rPr>
              <a:t>Systems should be able to address the needs of </a:t>
            </a:r>
            <a:r>
              <a:rPr lang="en-US" sz="3600" b="1" dirty="0" smtClean="0">
                <a:solidFill>
                  <a:schemeClr val="tx1"/>
                </a:solidFill>
                <a:cs typeface="Tw Cen MT"/>
              </a:rPr>
              <a:t>ALL</a:t>
            </a:r>
            <a:r>
              <a:rPr lang="en-US" sz="3600" dirty="0" smtClean="0">
                <a:solidFill>
                  <a:schemeClr val="tx1"/>
                </a:solidFill>
                <a:cs typeface="Tw Cen MT"/>
              </a:rPr>
              <a:t> users</a:t>
            </a:r>
            <a:endParaRPr lang="en-US" sz="3600" dirty="0" smtClean="0">
              <a:solidFill>
                <a:schemeClr val="tx1"/>
              </a:solidFill>
              <a:cs typeface="Tw Cen MT"/>
            </a:endParaRPr>
          </a:p>
          <a:p>
            <a:endParaRPr lang="en-US" sz="3600" dirty="0" smtClean="0">
              <a:solidFill>
                <a:schemeClr val="tx1"/>
              </a:solidFill>
              <a:cs typeface="Tw Cen M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4381995"/>
            <a:ext cx="7543800" cy="914400"/>
          </a:xfrm>
        </p:spPr>
        <p:txBody>
          <a:bodyPr>
            <a:normAutofit/>
          </a:bodyPr>
          <a:lstStyle/>
          <a:p>
            <a:pPr algn="l"/>
            <a:r>
              <a:rPr lang="en-US" sz="6000" i="1" dirty="0" smtClean="0">
                <a:solidFill>
                  <a:schemeClr val="tx1"/>
                </a:solidFill>
                <a:latin typeface="Tw Cen MT"/>
                <a:cs typeface="Tw Cen MT"/>
              </a:rPr>
              <a:t>Universal Usability</a:t>
            </a:r>
            <a:endParaRPr lang="en-US" sz="6000" i="1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5088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Classic Example: Curb Cuts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455"/>
            <a:ext cx="9144000" cy="44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Supports Temporary Disabilities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00" y="1603168"/>
            <a:ext cx="5733085" cy="38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Mobile Universal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68" y="3095501"/>
            <a:ext cx="4942103" cy="2782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270000"/>
            <a:ext cx="4114844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Mobile Universal Design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1152940"/>
            <a:ext cx="4527736" cy="40232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2" y="3598031"/>
            <a:ext cx="4158536" cy="233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Android Universal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0100" y="140440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Can support different users (and </a:t>
            </a:r>
            <a:r>
              <a:rPr lang="en-US" sz="3600" i="1" dirty="0" smtClean="0"/>
              <a:t>User </a:t>
            </a:r>
            <a:r>
              <a:rPr lang="en-US" sz="3600" i="1" dirty="0" err="1" smtClean="0"/>
              <a:t>Tailorability</a:t>
            </a:r>
            <a:r>
              <a:rPr lang="en-US" sz="3600" dirty="0" smtClean="0"/>
              <a:t>) by using </a:t>
            </a:r>
            <a:br>
              <a:rPr lang="en-US" sz="3600" dirty="0" smtClean="0"/>
            </a:br>
            <a:r>
              <a:rPr lang="en-US" sz="3600" b="1" dirty="0" smtClean="0"/>
              <a:t>dynamically-loaded resources</a:t>
            </a:r>
            <a:r>
              <a:rPr lang="en-US" sz="3600" dirty="0"/>
              <a:t> </a:t>
            </a:r>
            <a:r>
              <a:rPr lang="en-US" sz="3600" b="1" dirty="0" smtClean="0"/>
              <a:t>(XML)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575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Specifying Font Size</a:t>
            </a:r>
            <a:endParaRPr lang="en-US" dirty="0"/>
          </a:p>
        </p:txBody>
      </p:sp>
      <p:sp>
        <p:nvSpPr>
          <p:cNvPr id="3" name="Shape 384"/>
          <p:cNvSpPr txBox="1">
            <a:spLocks/>
          </p:cNvSpPr>
          <p:nvPr/>
        </p:nvSpPr>
        <p:spPr>
          <a:xfrm>
            <a:off x="1344853" y="5593278"/>
            <a:ext cx="6445360" cy="63814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-US" sz="3200" b="1" dirty="0" smtClean="0"/>
              <a:t>Settings -&gt; Display -&gt; Font Size</a:t>
            </a:r>
          </a:p>
        </p:txBody>
      </p:sp>
      <p:pic>
        <p:nvPicPr>
          <p:cNvPr id="4" name="Shape 3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1125" y="1152940"/>
            <a:ext cx="2441750" cy="4340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6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3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634312"/>
            <a:ext cx="2716507" cy="482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603" y="634312"/>
            <a:ext cx="2716568" cy="48294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93"/>
          <p:cNvSpPr txBox="1"/>
          <p:nvPr/>
        </p:nvSpPr>
        <p:spPr>
          <a:xfrm>
            <a:off x="311700" y="5484134"/>
            <a:ext cx="2179500" cy="572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Normal</a:t>
            </a:r>
          </a:p>
        </p:txBody>
      </p:sp>
      <p:sp>
        <p:nvSpPr>
          <p:cNvPr id="8" name="Shape 394"/>
          <p:cNvSpPr txBox="1"/>
          <p:nvPr/>
        </p:nvSpPr>
        <p:spPr>
          <a:xfrm>
            <a:off x="3217603" y="5463807"/>
            <a:ext cx="2179500" cy="5926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Small</a:t>
            </a:r>
          </a:p>
        </p:txBody>
      </p:sp>
      <p:sp>
        <p:nvSpPr>
          <p:cNvPr id="9" name="Shape 395"/>
          <p:cNvSpPr txBox="1"/>
          <p:nvPr/>
        </p:nvSpPr>
        <p:spPr>
          <a:xfrm>
            <a:off x="6652700" y="4509200"/>
            <a:ext cx="1062600" cy="30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Huge</a:t>
            </a:r>
          </a:p>
        </p:txBody>
      </p:sp>
      <p:pic>
        <p:nvPicPr>
          <p:cNvPr id="10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568" y="634312"/>
            <a:ext cx="2716568" cy="482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95"/>
          <p:cNvSpPr txBox="1"/>
          <p:nvPr/>
        </p:nvSpPr>
        <p:spPr>
          <a:xfrm>
            <a:off x="6192081" y="5484134"/>
            <a:ext cx="1062600" cy="57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Huge</a:t>
            </a:r>
          </a:p>
        </p:txBody>
      </p:sp>
    </p:spTree>
    <p:extLst>
      <p:ext uri="{BB962C8B-B14F-4D97-AF65-F5344CB8AC3E}">
        <p14:creationId xmlns:p14="http://schemas.microsoft.com/office/powerpoint/2010/main" val="151868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/>
        </p:nvSpPr>
        <p:spPr>
          <a:xfrm>
            <a:off x="6495803" y="1438920"/>
            <a:ext cx="2395500" cy="31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" b="1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(almost) never use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use most places!</a:t>
            </a:r>
            <a:b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b="1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 dirty="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use for ALL fonts &amp; things that track text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574732" y="1438922"/>
            <a:ext cx="660302" cy="31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b="1" dirty="0" err="1">
                <a:latin typeface="Roboto"/>
                <a:ea typeface="Roboto"/>
                <a:cs typeface="Roboto"/>
                <a:sym typeface="Roboto"/>
              </a:rPr>
              <a:t>px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b="1" dirty="0" err="1">
                <a:latin typeface="Roboto"/>
                <a:ea typeface="Roboto"/>
                <a:cs typeface="Roboto"/>
                <a:sym typeface="Roboto"/>
              </a:rPr>
              <a:t>dp</a:t>
            </a:r>
            <a:endParaRPr lang="en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b="1" dirty="0">
                <a:latin typeface="Roboto"/>
                <a:ea typeface="Roboto"/>
                <a:cs typeface="Roboto"/>
                <a:sym typeface="Roboto"/>
              </a:rPr>
            </a:br>
            <a:endParaRPr lang="en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50000"/>
              </a:lnSpc>
            </a:pPr>
            <a:r>
              <a:rPr lang="en" b="1" dirty="0" err="1">
                <a:latin typeface="Roboto"/>
                <a:ea typeface="Roboto"/>
                <a:cs typeface="Roboto"/>
                <a:sym typeface="Roboto"/>
              </a:rPr>
              <a:t>sp</a:t>
            </a:r>
            <a:endParaRPr lang="en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119720" y="1438922"/>
            <a:ext cx="2813739" cy="31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raw screen pixel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density-independent pixel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scale-independent pixel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933459" y="1438921"/>
            <a:ext cx="2562344" cy="365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 pixels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 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dp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@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xhdpi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(2x)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px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dp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* density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@huge @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xhdpi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px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* density * scale</a:t>
            </a:r>
            <a:b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Supporting Font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989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9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099" y="267460"/>
            <a:ext cx="7797635" cy="15850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Internationalization</a:t>
            </a:r>
            <a:r>
              <a:rPr lang="en-US" dirty="0" smtClean="0"/>
              <a:t> (language)</a:t>
            </a:r>
          </a:p>
          <a:p>
            <a:r>
              <a:rPr lang="en-US" dirty="0"/>
              <a:t>c</a:t>
            </a:r>
            <a:r>
              <a:rPr lang="en-US" dirty="0" smtClean="0"/>
              <a:t>an change sizing as well</a:t>
            </a:r>
            <a:endParaRPr lang="en-US" dirty="0"/>
          </a:p>
        </p:txBody>
      </p:sp>
      <p:pic>
        <p:nvPicPr>
          <p:cNvPr id="5" name="Shape 429"/>
          <p:cNvPicPr preferRelativeResize="0"/>
          <p:nvPr/>
        </p:nvPicPr>
        <p:blipFill rotWithShape="1">
          <a:blip r:embed="rId2">
            <a:alphaModFix/>
          </a:blip>
          <a:srcRect b="45948"/>
          <a:stretch/>
        </p:blipFill>
        <p:spPr>
          <a:xfrm>
            <a:off x="388275" y="1970346"/>
            <a:ext cx="3944851" cy="37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30"/>
          <p:cNvPicPr preferRelativeResize="0"/>
          <p:nvPr/>
        </p:nvPicPr>
        <p:blipFill rotWithShape="1">
          <a:blip r:embed="rId3">
            <a:alphaModFix/>
          </a:blip>
          <a:srcRect b="45948"/>
          <a:stretch/>
        </p:blipFill>
        <p:spPr>
          <a:xfrm>
            <a:off x="4834624" y="1970346"/>
            <a:ext cx="3944851" cy="37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431"/>
          <p:cNvSpPr/>
          <p:nvPr/>
        </p:nvSpPr>
        <p:spPr>
          <a:xfrm>
            <a:off x="4572491" y="3903617"/>
            <a:ext cx="3479975" cy="793475"/>
          </a:xfrm>
          <a:custGeom>
            <a:avLst/>
            <a:gdLst/>
            <a:ahLst/>
            <a:cxnLst/>
            <a:rect l="0" t="0" r="0" b="0"/>
            <a:pathLst>
              <a:path w="139199" h="31739" extrusionOk="0">
                <a:moveTo>
                  <a:pt x="128664" y="25340"/>
                </a:moveTo>
                <a:cubicBezTo>
                  <a:pt x="101334" y="25340"/>
                  <a:pt x="74149" y="29358"/>
                  <a:pt x="46864" y="30917"/>
                </a:cubicBezTo>
                <a:cubicBezTo>
                  <a:pt x="35314" y="31576"/>
                  <a:pt x="23653" y="32230"/>
                  <a:pt x="12160" y="30917"/>
                </a:cubicBezTo>
                <a:cubicBezTo>
                  <a:pt x="7654" y="30402"/>
                  <a:pt x="-1899" y="28017"/>
                  <a:pt x="386" y="24100"/>
                </a:cubicBezTo>
                <a:cubicBezTo>
                  <a:pt x="3404" y="18925"/>
                  <a:pt x="8902" y="15663"/>
                  <a:pt x="13400" y="11706"/>
                </a:cubicBezTo>
                <a:cubicBezTo>
                  <a:pt x="17443" y="8147"/>
                  <a:pt x="21730" y="3977"/>
                  <a:pt x="27033" y="3031"/>
                </a:cubicBezTo>
                <a:cubicBezTo>
                  <a:pt x="45339" y="-237"/>
                  <a:pt x="64210" y="1791"/>
                  <a:pt x="82806" y="1791"/>
                </a:cubicBezTo>
                <a:cubicBezTo>
                  <a:pt x="98526" y="1791"/>
                  <a:pt x="116160" y="-3364"/>
                  <a:pt x="129903" y="4270"/>
                </a:cubicBezTo>
                <a:cubicBezTo>
                  <a:pt x="136121" y="7724"/>
                  <a:pt x="139199" y="16367"/>
                  <a:pt x="139199" y="23481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20064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Pseudo-localization</a:t>
            </a:r>
            <a:endParaRPr lang="en-US" dirty="0"/>
          </a:p>
        </p:txBody>
      </p:sp>
      <p:pic>
        <p:nvPicPr>
          <p:cNvPr id="4" name="Shape 441"/>
          <p:cNvPicPr preferRelativeResize="0"/>
          <p:nvPr/>
        </p:nvPicPr>
        <p:blipFill rotWithShape="1">
          <a:blip r:embed="rId2">
            <a:alphaModFix/>
          </a:blip>
          <a:srcRect r="51842"/>
          <a:stretch/>
        </p:blipFill>
        <p:spPr>
          <a:xfrm>
            <a:off x="4037392" y="1325956"/>
            <a:ext cx="4821601" cy="47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443"/>
          <p:cNvSpPr/>
          <p:nvPr/>
        </p:nvSpPr>
        <p:spPr>
          <a:xfrm>
            <a:off x="4450205" y="4817039"/>
            <a:ext cx="3925075" cy="1101725"/>
          </a:xfrm>
          <a:custGeom>
            <a:avLst/>
            <a:gdLst/>
            <a:ahLst/>
            <a:cxnLst/>
            <a:rect l="0" t="0" r="0" b="0"/>
            <a:pathLst>
              <a:path w="157003" h="44069" extrusionOk="0">
                <a:moveTo>
                  <a:pt x="153904" y="12802"/>
                </a:moveTo>
                <a:cubicBezTo>
                  <a:pt x="118145" y="7300"/>
                  <a:pt x="82242" y="1411"/>
                  <a:pt x="46077" y="408"/>
                </a:cubicBezTo>
                <a:cubicBezTo>
                  <a:pt x="30193" y="-32"/>
                  <a:pt x="-1536" y="-2370"/>
                  <a:pt x="219" y="13422"/>
                </a:cubicBezTo>
                <a:cubicBezTo>
                  <a:pt x="2576" y="34631"/>
                  <a:pt x="35996" y="40424"/>
                  <a:pt x="57231" y="42548"/>
                </a:cubicBezTo>
                <a:cubicBezTo>
                  <a:pt x="74501" y="44274"/>
                  <a:pt x="91932" y="44107"/>
                  <a:pt x="109286" y="43787"/>
                </a:cubicBezTo>
                <a:cubicBezTo>
                  <a:pt x="120831" y="43573"/>
                  <a:pt x="133375" y="43375"/>
                  <a:pt x="143369" y="37590"/>
                </a:cubicBezTo>
                <a:cubicBezTo>
                  <a:pt x="151529" y="32864"/>
                  <a:pt x="150334" y="19470"/>
                  <a:pt x="157003" y="1280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6" name="TextBox 5"/>
          <p:cNvSpPr txBox="1"/>
          <p:nvPr/>
        </p:nvSpPr>
        <p:spPr>
          <a:xfrm>
            <a:off x="800100" y="1253455"/>
            <a:ext cx="3023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 smtClean="0"/>
              <a:t>Enable in </a:t>
            </a:r>
            <a:r>
              <a:rPr lang="en-US" sz="2400" b="1" dirty="0" err="1" smtClean="0"/>
              <a:t>build.gradle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393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Pseudo-localization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" y="1253455"/>
            <a:ext cx="3023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 smtClean="0"/>
              <a:t>Enable in </a:t>
            </a:r>
            <a:r>
              <a:rPr lang="en-US" sz="2400" b="1" dirty="0" err="1" smtClean="0"/>
              <a:t>build.gradle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endParaRPr lang="en-US" sz="2400" b="1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/>
              <a:t>Change local to </a:t>
            </a:r>
            <a:r>
              <a:rPr lang="en-US" sz="2400" b="1" dirty="0" smtClean="0"/>
              <a:t>English (XA)</a:t>
            </a:r>
            <a:endParaRPr lang="en-US" sz="2400" dirty="0"/>
          </a:p>
        </p:txBody>
      </p:sp>
      <p:pic>
        <p:nvPicPr>
          <p:cNvPr id="7" name="Shape 449"/>
          <p:cNvPicPr preferRelativeResize="0"/>
          <p:nvPr/>
        </p:nvPicPr>
        <p:blipFill rotWithShape="1">
          <a:blip r:embed="rId2">
            <a:alphaModFix/>
          </a:blip>
          <a:srcRect b="30376"/>
          <a:stretch/>
        </p:blipFill>
        <p:spPr>
          <a:xfrm>
            <a:off x="4403275" y="1152940"/>
            <a:ext cx="3940625" cy="487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454"/>
          <p:cNvPicPr preferRelativeResize="0"/>
          <p:nvPr/>
        </p:nvPicPr>
        <p:blipFill rotWithShape="1">
          <a:blip r:embed="rId2">
            <a:alphaModFix/>
          </a:blip>
          <a:srcRect b="27039"/>
          <a:stretch/>
        </p:blipFill>
        <p:spPr>
          <a:xfrm>
            <a:off x="4871675" y="638780"/>
            <a:ext cx="3738473" cy="48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hape 455"/>
          <p:cNvPicPr preferRelativeResize="0"/>
          <p:nvPr/>
        </p:nvPicPr>
        <p:blipFill rotWithShape="1">
          <a:blip r:embed="rId3">
            <a:alphaModFix/>
          </a:blip>
          <a:srcRect b="27039"/>
          <a:stretch/>
        </p:blipFill>
        <p:spPr>
          <a:xfrm>
            <a:off x="533850" y="638784"/>
            <a:ext cx="3738500" cy="4849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1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Right-to-left (RTL) Languages</a:t>
            </a:r>
            <a:endParaRPr lang="en-US" dirty="0"/>
          </a:p>
        </p:txBody>
      </p:sp>
      <p:pic>
        <p:nvPicPr>
          <p:cNvPr id="3" name="Shape 4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100" y="1152939"/>
            <a:ext cx="3158930" cy="56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713" y="1152939"/>
            <a:ext cx="3158930" cy="561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67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8853" y="1745673"/>
            <a:ext cx="7543800" cy="14250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What makes a user interface "</a:t>
            </a:r>
            <a:r>
              <a:rPr lang="en-US" smtClean="0"/>
              <a:t>good" or "bad"?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Supporting RTL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0100" y="1152940"/>
            <a:ext cx="260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Declare in Manifest</a:t>
            </a:r>
            <a:endParaRPr lang="en-US" sz="2400" dirty="0"/>
          </a:p>
        </p:txBody>
      </p:sp>
      <p:sp>
        <p:nvSpPr>
          <p:cNvPr id="6" name="Shape 479"/>
          <p:cNvSpPr txBox="1">
            <a:spLocks/>
          </p:cNvSpPr>
          <p:nvPr/>
        </p:nvSpPr>
        <p:spPr>
          <a:xfrm>
            <a:off x="3847391" y="1152940"/>
            <a:ext cx="4055700" cy="18333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&lt;application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android:icon="@mipmap/ic_launcher"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android:label="@string/app_name"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android:supportsRtl="true"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android:theme="@style/AppTheme"&gt;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" sz="140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&lt;/application&gt;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"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Shape 480"/>
          <p:cNvSpPr/>
          <p:nvPr/>
        </p:nvSpPr>
        <p:spPr>
          <a:xfrm>
            <a:off x="4118458" y="1731245"/>
            <a:ext cx="3023625" cy="548425"/>
          </a:xfrm>
          <a:custGeom>
            <a:avLst/>
            <a:gdLst/>
            <a:ahLst/>
            <a:cxnLst/>
            <a:rect l="0" t="0" r="0" b="0"/>
            <a:pathLst>
              <a:path w="120945" h="21937" extrusionOk="0">
                <a:moveTo>
                  <a:pt x="114809" y="15638"/>
                </a:moveTo>
                <a:cubicBezTo>
                  <a:pt x="114809" y="12226"/>
                  <a:pt x="116291" y="8251"/>
                  <a:pt x="114400" y="5413"/>
                </a:cubicBezTo>
                <a:cubicBezTo>
                  <a:pt x="108967" y="-2738"/>
                  <a:pt x="95155" y="913"/>
                  <a:pt x="85360" y="913"/>
                </a:cubicBezTo>
                <a:cubicBezTo>
                  <a:pt x="67490" y="913"/>
                  <a:pt x="49392" y="-449"/>
                  <a:pt x="31777" y="2549"/>
                </a:cubicBezTo>
                <a:cubicBezTo>
                  <a:pt x="23070" y="4030"/>
                  <a:pt x="13653" y="3016"/>
                  <a:pt x="5599" y="6640"/>
                </a:cubicBezTo>
                <a:cubicBezTo>
                  <a:pt x="3112" y="7758"/>
                  <a:pt x="-1555" y="11639"/>
                  <a:pt x="691" y="13184"/>
                </a:cubicBezTo>
                <a:cubicBezTo>
                  <a:pt x="13604" y="22060"/>
                  <a:pt x="31243" y="21483"/>
                  <a:pt x="46911" y="21774"/>
                </a:cubicBezTo>
                <a:cubicBezTo>
                  <a:pt x="71693" y="22232"/>
                  <a:pt x="97112" y="21629"/>
                  <a:pt x="120945" y="1482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8" name="TextBox 7"/>
          <p:cNvSpPr txBox="1"/>
          <p:nvPr/>
        </p:nvSpPr>
        <p:spPr>
          <a:xfrm>
            <a:off x="800100" y="3312270"/>
            <a:ext cx="4697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</a:t>
            </a:r>
            <a:r>
              <a:rPr lang="en-US" sz="2400" b="1" dirty="0" smtClean="0"/>
              <a:t>start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n-US" sz="2400" b="1" dirty="0" smtClean="0"/>
              <a:t>end</a:t>
            </a:r>
            <a:r>
              <a:rPr lang="en-US" sz="2400" dirty="0" smtClean="0"/>
              <a:t>, not </a:t>
            </a:r>
            <a:r>
              <a:rPr lang="en-US" sz="2400" b="1" dirty="0" smtClean="0"/>
              <a:t>left</a:t>
            </a:r>
            <a:r>
              <a:rPr lang="en-US" sz="2400" dirty="0" smtClean="0"/>
              <a:t> and </a:t>
            </a:r>
            <a:r>
              <a:rPr lang="en-US" sz="2400" b="1" dirty="0" smtClean="0"/>
              <a:t>right</a:t>
            </a:r>
            <a:endParaRPr lang="en-US" sz="2400" dirty="0"/>
          </a:p>
        </p:txBody>
      </p:sp>
      <p:sp>
        <p:nvSpPr>
          <p:cNvPr id="9" name="Shape 486"/>
          <p:cNvSpPr txBox="1">
            <a:spLocks/>
          </p:cNvSpPr>
          <p:nvPr/>
        </p:nvSpPr>
        <p:spPr>
          <a:xfrm>
            <a:off x="5292833" y="3773935"/>
            <a:ext cx="2541300" cy="23928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layout_margin</a:t>
            </a:r>
            <a:r>
              <a:rPr lang="en" sz="1400" b="1" smtClean="0"/>
              <a:t>Start</a:t>
            </a:r>
            <a:r>
              <a:rPr lang="en" sz="140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layout_margin</a:t>
            </a:r>
            <a:r>
              <a:rPr lang="en" sz="1400" b="1" smtClean="0"/>
              <a:t>End</a:t>
            </a:r>
            <a:r>
              <a:rPr lang="en" sz="140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android:layout_gravity=”</a:t>
            </a:r>
            <a:r>
              <a:rPr lang="en" sz="1400" b="1" smtClean="0"/>
              <a:t>start</a:t>
            </a:r>
            <a:r>
              <a:rPr lang="en" sz="1400" smtClean="0"/>
              <a:t>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android:layout_gravity=”</a:t>
            </a:r>
            <a:r>
              <a:rPr lang="en" sz="1400" b="1" smtClean="0"/>
              <a:t>end</a:t>
            </a:r>
            <a:r>
              <a:rPr lang="en" sz="1400" smtClean="0"/>
              <a:t>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padding</a:t>
            </a:r>
            <a:r>
              <a:rPr lang="en" sz="1400" b="1" smtClean="0"/>
              <a:t>Start</a:t>
            </a:r>
            <a:r>
              <a:rPr lang="en" sz="140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padding</a:t>
            </a:r>
            <a:r>
              <a:rPr lang="en" sz="1400" b="1" smtClean="0"/>
              <a:t>End</a:t>
            </a:r>
            <a:r>
              <a:rPr lang="en" sz="140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android:gravity=”</a:t>
            </a:r>
            <a:r>
              <a:rPr lang="en" sz="1400" b="1" smtClean="0"/>
              <a:t>start</a:t>
            </a:r>
            <a:r>
              <a:rPr lang="en" sz="1400" smtClean="0"/>
              <a:t>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smtClean="0"/>
              <a:t>android:gravity=”</a:t>
            </a:r>
            <a:r>
              <a:rPr lang="en" sz="1400" b="1" smtClean="0"/>
              <a:t>end</a:t>
            </a:r>
            <a:r>
              <a:rPr lang="en" sz="1400" smtClean="0"/>
              <a:t>”</a:t>
            </a:r>
            <a:endParaRPr lang="en" sz="1400"/>
          </a:p>
        </p:txBody>
      </p:sp>
      <p:sp>
        <p:nvSpPr>
          <p:cNvPr id="10" name="Shape 487"/>
          <p:cNvSpPr txBox="1">
            <a:spLocks/>
          </p:cNvSpPr>
          <p:nvPr/>
        </p:nvSpPr>
        <p:spPr>
          <a:xfrm>
            <a:off x="1045558" y="3773935"/>
            <a:ext cx="3072900" cy="23928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layout_margin</a:t>
            </a:r>
            <a:r>
              <a:rPr lang="en" sz="1400" b="1" dirty="0" err="1" smtClean="0"/>
              <a:t>Left</a:t>
            </a:r>
            <a:r>
              <a:rPr lang="en" sz="1400" dirty="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layout_margin</a:t>
            </a:r>
            <a:r>
              <a:rPr lang="en" sz="1400" b="1" dirty="0" err="1" smtClean="0"/>
              <a:t>Right</a:t>
            </a:r>
            <a:r>
              <a:rPr lang="en" sz="1400" dirty="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android:layout_gravity</a:t>
            </a:r>
            <a:r>
              <a:rPr lang="en" sz="1400" dirty="0" smtClean="0"/>
              <a:t>=”</a:t>
            </a:r>
            <a:r>
              <a:rPr lang="en" sz="1400" b="1" dirty="0" smtClean="0"/>
              <a:t>left</a:t>
            </a:r>
            <a:r>
              <a:rPr lang="en" sz="1400" dirty="0" smtClean="0"/>
              <a:t>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android:layout_gravity</a:t>
            </a:r>
            <a:r>
              <a:rPr lang="en" sz="1400" dirty="0" smtClean="0"/>
              <a:t>=”</a:t>
            </a:r>
            <a:r>
              <a:rPr lang="en" sz="1400" b="1" dirty="0" smtClean="0"/>
              <a:t>right</a:t>
            </a:r>
            <a:r>
              <a:rPr lang="en" sz="1400" dirty="0" smtClean="0"/>
              <a:t>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padding</a:t>
            </a:r>
            <a:r>
              <a:rPr lang="en" sz="1400" b="1" dirty="0" err="1" smtClean="0"/>
              <a:t>Left</a:t>
            </a:r>
            <a:r>
              <a:rPr lang="en" sz="1400" dirty="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padding</a:t>
            </a:r>
            <a:r>
              <a:rPr lang="en" sz="1400" b="1" dirty="0" err="1" smtClean="0"/>
              <a:t>Right</a:t>
            </a:r>
            <a:r>
              <a:rPr lang="en" sz="1400" dirty="0" smtClean="0"/>
              <a:t>=”5dp”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android:gravity</a:t>
            </a:r>
            <a:r>
              <a:rPr lang="en" sz="1400" dirty="0" smtClean="0"/>
              <a:t>=”</a:t>
            </a:r>
            <a:r>
              <a:rPr lang="en" sz="1400" b="1" dirty="0" smtClean="0"/>
              <a:t>left</a:t>
            </a:r>
            <a:r>
              <a:rPr lang="en" sz="1400" dirty="0" smtClean="0"/>
              <a:t>”</a:t>
            </a:r>
          </a:p>
          <a:p>
            <a:pPr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" sz="1400" dirty="0" err="1" smtClean="0"/>
              <a:t>android:gravity</a:t>
            </a:r>
            <a:r>
              <a:rPr lang="en" sz="1400" dirty="0" smtClean="0"/>
              <a:t>=”</a:t>
            </a:r>
            <a:r>
              <a:rPr lang="en" sz="1400" b="1" dirty="0" smtClean="0"/>
              <a:t>right</a:t>
            </a:r>
            <a:r>
              <a:rPr lang="en" sz="1400" dirty="0" smtClean="0"/>
              <a:t>”</a:t>
            </a:r>
            <a:endParaRPr lang="en" sz="1400" dirty="0"/>
          </a:p>
        </p:txBody>
      </p:sp>
      <p:sp>
        <p:nvSpPr>
          <p:cNvPr id="11" name="Shape 488"/>
          <p:cNvSpPr/>
          <p:nvPr/>
        </p:nvSpPr>
        <p:spPr>
          <a:xfrm>
            <a:off x="3674879" y="4099965"/>
            <a:ext cx="1237200" cy="125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1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RTL: </a:t>
            </a:r>
            <a:r>
              <a:rPr lang="en-US" dirty="0" err="1" smtClean="0"/>
              <a:t>RelativeLayout</a:t>
            </a:r>
            <a:endParaRPr lang="en-US" dirty="0"/>
          </a:p>
        </p:txBody>
      </p:sp>
      <p:sp>
        <p:nvSpPr>
          <p:cNvPr id="12" name="Shape 494"/>
          <p:cNvSpPr/>
          <p:nvPr/>
        </p:nvSpPr>
        <p:spPr>
          <a:xfrm rot="5400000">
            <a:off x="4488459" y="2752436"/>
            <a:ext cx="1007100" cy="116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3" name="Shape 495"/>
          <p:cNvGrpSpPr/>
          <p:nvPr/>
        </p:nvGrpSpPr>
        <p:grpSpPr>
          <a:xfrm>
            <a:off x="3672909" y="1704386"/>
            <a:ext cx="2638200" cy="766800"/>
            <a:chOff x="311700" y="1373875"/>
            <a:chExt cx="2638200" cy="766800"/>
          </a:xfrm>
        </p:grpSpPr>
        <p:sp>
          <p:nvSpPr>
            <p:cNvPr id="14" name="Shape 496"/>
            <p:cNvSpPr/>
            <p:nvPr/>
          </p:nvSpPr>
          <p:spPr>
            <a:xfrm>
              <a:off x="311700" y="1373875"/>
              <a:ext cx="2638200" cy="766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497"/>
            <p:cNvSpPr/>
            <p:nvPr/>
          </p:nvSpPr>
          <p:spPr>
            <a:xfrm>
              <a:off x="377650" y="1445450"/>
              <a:ext cx="638700" cy="6441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498"/>
            <p:cNvSpPr/>
            <p:nvPr/>
          </p:nvSpPr>
          <p:spPr>
            <a:xfrm>
              <a:off x="1093449" y="1445450"/>
              <a:ext cx="1769700" cy="2964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499"/>
            <p:cNvSpPr/>
            <p:nvPr/>
          </p:nvSpPr>
          <p:spPr>
            <a:xfrm>
              <a:off x="1094475" y="1793100"/>
              <a:ext cx="1768800" cy="2964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Shape 500"/>
          <p:cNvSpPr/>
          <p:nvPr/>
        </p:nvSpPr>
        <p:spPr>
          <a:xfrm>
            <a:off x="3672909" y="4199486"/>
            <a:ext cx="2638200" cy="76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501"/>
          <p:cNvSpPr/>
          <p:nvPr/>
        </p:nvSpPr>
        <p:spPr>
          <a:xfrm>
            <a:off x="5598335" y="4271061"/>
            <a:ext cx="638700" cy="644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502"/>
          <p:cNvSpPr/>
          <p:nvPr/>
        </p:nvSpPr>
        <p:spPr>
          <a:xfrm>
            <a:off x="3758632" y="4271061"/>
            <a:ext cx="1769700" cy="296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503"/>
          <p:cNvSpPr/>
          <p:nvPr/>
        </p:nvSpPr>
        <p:spPr>
          <a:xfrm>
            <a:off x="3759658" y="4618711"/>
            <a:ext cx="1768800" cy="296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04"/>
          <p:cNvSpPr txBox="1"/>
          <p:nvPr/>
        </p:nvSpPr>
        <p:spPr>
          <a:xfrm>
            <a:off x="0" y="1815560"/>
            <a:ext cx="3738859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android:layout_alignParent</a:t>
            </a:r>
            <a:r>
              <a:rPr lang="en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Start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=true</a:t>
            </a:r>
          </a:p>
        </p:txBody>
      </p:sp>
      <p:sp>
        <p:nvSpPr>
          <p:cNvPr id="23" name="Shape 505"/>
          <p:cNvSpPr txBox="1"/>
          <p:nvPr/>
        </p:nvSpPr>
        <p:spPr>
          <a:xfrm>
            <a:off x="630659" y="2658361"/>
            <a:ext cx="3381636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android:layout_to</a:t>
            </a:r>
            <a:r>
              <a:rPr lang="en" b="1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  <a:r>
              <a:rPr lang="en" dirty="0" err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=id/box1</a:t>
            </a:r>
          </a:p>
        </p:txBody>
      </p:sp>
      <p:sp>
        <p:nvSpPr>
          <p:cNvPr id="24" name="Shape 506"/>
          <p:cNvSpPr txBox="1"/>
          <p:nvPr/>
        </p:nvSpPr>
        <p:spPr>
          <a:xfrm>
            <a:off x="5574909" y="2658361"/>
            <a:ext cx="3641075" cy="4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android:layout_alignParent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  <a:r>
              <a:rPr lang="en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=true</a:t>
            </a:r>
          </a:p>
        </p:txBody>
      </p:sp>
      <p:grpSp>
        <p:nvGrpSpPr>
          <p:cNvPr id="25" name="Shape 507"/>
          <p:cNvGrpSpPr/>
          <p:nvPr/>
        </p:nvGrpSpPr>
        <p:grpSpPr>
          <a:xfrm>
            <a:off x="3091859" y="1759833"/>
            <a:ext cx="4693564" cy="1045300"/>
            <a:chOff x="3129050" y="1367947"/>
            <a:chExt cx="4693564" cy="1045300"/>
          </a:xfrm>
        </p:grpSpPr>
        <p:sp>
          <p:nvSpPr>
            <p:cNvPr id="26" name="Shape 508"/>
            <p:cNvSpPr/>
            <p:nvPr/>
          </p:nvSpPr>
          <p:spPr>
            <a:xfrm>
              <a:off x="3129050" y="1367947"/>
              <a:ext cx="754475" cy="162250"/>
            </a:xfrm>
            <a:custGeom>
              <a:avLst/>
              <a:gdLst/>
              <a:ahLst/>
              <a:cxnLst/>
              <a:rect l="0" t="0" r="0" b="0"/>
              <a:pathLst>
                <a:path w="30179" h="6490" extrusionOk="0">
                  <a:moveTo>
                    <a:pt x="0" y="5672"/>
                  </a:moveTo>
                  <a:cubicBezTo>
                    <a:pt x="9820" y="5672"/>
                    <a:pt x="19629" y="6490"/>
                    <a:pt x="29450" y="6490"/>
                  </a:cubicBezTo>
                  <a:cubicBezTo>
                    <a:pt x="31907" y="6490"/>
                    <a:pt x="27300" y="1863"/>
                    <a:pt x="25360" y="355"/>
                  </a:cubicBezTo>
                  <a:cubicBezTo>
                    <a:pt x="23533" y="-1065"/>
                    <a:pt x="18644" y="3817"/>
                    <a:pt x="20451" y="5263"/>
                  </a:cubicBezTo>
                  <a:cubicBezTo>
                    <a:pt x="21851" y="6383"/>
                    <a:pt x="24164" y="5279"/>
                    <a:pt x="25769" y="608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7" name="Shape 509"/>
            <p:cNvSpPr/>
            <p:nvPr/>
          </p:nvSpPr>
          <p:spPr>
            <a:xfrm>
              <a:off x="3354000" y="1898998"/>
              <a:ext cx="1155500" cy="514250"/>
            </a:xfrm>
            <a:custGeom>
              <a:avLst/>
              <a:gdLst/>
              <a:ahLst/>
              <a:cxnLst/>
              <a:rect l="0" t="0" r="0" b="0"/>
              <a:pathLst>
                <a:path w="46220" h="20570" extrusionOk="0">
                  <a:moveTo>
                    <a:pt x="0" y="20570"/>
                  </a:moveTo>
                  <a:cubicBezTo>
                    <a:pt x="8850" y="17804"/>
                    <a:pt x="17699" y="14915"/>
                    <a:pt x="26178" y="11163"/>
                  </a:cubicBezTo>
                  <a:cubicBezTo>
                    <a:pt x="31700" y="8718"/>
                    <a:pt x="37008" y="5773"/>
                    <a:pt x="42130" y="2573"/>
                  </a:cubicBezTo>
                  <a:cubicBezTo>
                    <a:pt x="43286" y="1850"/>
                    <a:pt x="46621" y="728"/>
                    <a:pt x="45402" y="119"/>
                  </a:cubicBezTo>
                  <a:cubicBezTo>
                    <a:pt x="44449" y="-357"/>
                    <a:pt x="42718" y="1721"/>
                    <a:pt x="43357" y="2573"/>
                  </a:cubicBezTo>
                  <a:cubicBezTo>
                    <a:pt x="43979" y="3403"/>
                    <a:pt x="46220" y="2384"/>
                    <a:pt x="46220" y="1346"/>
                  </a:cubicBezTo>
                  <a:cubicBezTo>
                    <a:pt x="46220" y="111"/>
                    <a:pt x="43643" y="1489"/>
                    <a:pt x="42539" y="937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8" name="Shape 510"/>
            <p:cNvSpPr/>
            <p:nvPr/>
          </p:nvSpPr>
          <p:spPr>
            <a:xfrm>
              <a:off x="3343775" y="1496020"/>
              <a:ext cx="1195125" cy="855875"/>
            </a:xfrm>
            <a:custGeom>
              <a:avLst/>
              <a:gdLst/>
              <a:ahLst/>
              <a:cxnLst/>
              <a:rect l="0" t="0" r="0" b="0"/>
              <a:pathLst>
                <a:path w="47805" h="34235" extrusionOk="0">
                  <a:moveTo>
                    <a:pt x="45811" y="695"/>
                  </a:moveTo>
                  <a:cubicBezTo>
                    <a:pt x="45811" y="1794"/>
                    <a:pt x="46669" y="4335"/>
                    <a:pt x="47447" y="3558"/>
                  </a:cubicBezTo>
                  <a:cubicBezTo>
                    <a:pt x="48880" y="2124"/>
                    <a:pt x="43154" y="79"/>
                    <a:pt x="41721" y="1513"/>
                  </a:cubicBezTo>
                  <a:cubicBezTo>
                    <a:pt x="41474" y="1759"/>
                    <a:pt x="40898" y="4371"/>
                    <a:pt x="40903" y="4376"/>
                  </a:cubicBezTo>
                  <a:cubicBezTo>
                    <a:pt x="42002" y="5475"/>
                    <a:pt x="44461" y="-695"/>
                    <a:pt x="43766" y="695"/>
                  </a:cubicBezTo>
                  <a:cubicBezTo>
                    <a:pt x="43334" y="1557"/>
                    <a:pt x="42494" y="3989"/>
                    <a:pt x="43357" y="3558"/>
                  </a:cubicBezTo>
                  <a:cubicBezTo>
                    <a:pt x="43978" y="3247"/>
                    <a:pt x="44387" y="1202"/>
                    <a:pt x="43766" y="1513"/>
                  </a:cubicBezTo>
                  <a:cubicBezTo>
                    <a:pt x="39003" y="3894"/>
                    <a:pt x="35593" y="8340"/>
                    <a:pt x="31495" y="11739"/>
                  </a:cubicBezTo>
                  <a:cubicBezTo>
                    <a:pt x="26808" y="15625"/>
                    <a:pt x="20802" y="17800"/>
                    <a:pt x="16361" y="21964"/>
                  </a:cubicBezTo>
                  <a:cubicBezTo>
                    <a:pt x="11387" y="26626"/>
                    <a:pt x="6817" y="34235"/>
                    <a:pt x="0" y="34235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9" name="Shape 511"/>
            <p:cNvSpPr/>
            <p:nvPr/>
          </p:nvSpPr>
          <p:spPr>
            <a:xfrm>
              <a:off x="6227425" y="1840625"/>
              <a:ext cx="1063450" cy="429475"/>
            </a:xfrm>
            <a:custGeom>
              <a:avLst/>
              <a:gdLst/>
              <a:ahLst/>
              <a:cxnLst/>
              <a:rect l="0" t="0" r="0" b="0"/>
              <a:pathLst>
                <a:path w="42538" h="17179" extrusionOk="0">
                  <a:moveTo>
                    <a:pt x="42538" y="17179"/>
                  </a:moveTo>
                  <a:cubicBezTo>
                    <a:pt x="33657" y="11850"/>
                    <a:pt x="22993" y="9526"/>
                    <a:pt x="12680" y="8589"/>
                  </a:cubicBezTo>
                  <a:cubicBezTo>
                    <a:pt x="9883" y="8334"/>
                    <a:pt x="6572" y="7010"/>
                    <a:pt x="5317" y="4499"/>
                  </a:cubicBezTo>
                  <a:cubicBezTo>
                    <a:pt x="4572" y="3010"/>
                    <a:pt x="965" y="1153"/>
                    <a:pt x="2454" y="409"/>
                  </a:cubicBezTo>
                  <a:cubicBezTo>
                    <a:pt x="3709" y="-218"/>
                    <a:pt x="1187" y="5257"/>
                    <a:pt x="409" y="4090"/>
                  </a:cubicBezTo>
                  <a:cubicBezTo>
                    <a:pt x="-380" y="2905"/>
                    <a:pt x="3225" y="2226"/>
                    <a:pt x="4499" y="2863"/>
                  </a:cubicBezTo>
                  <a:cubicBezTo>
                    <a:pt x="5108" y="3167"/>
                    <a:pt x="3537" y="4186"/>
                    <a:pt x="2863" y="4090"/>
                  </a:cubicBezTo>
                  <a:cubicBezTo>
                    <a:pt x="1215" y="3854"/>
                    <a:pt x="457" y="1600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30" name="Shape 512"/>
            <p:cNvSpPr/>
            <p:nvPr/>
          </p:nvSpPr>
          <p:spPr>
            <a:xfrm>
              <a:off x="6220639" y="1465013"/>
              <a:ext cx="1601975" cy="825525"/>
            </a:xfrm>
            <a:custGeom>
              <a:avLst/>
              <a:gdLst/>
              <a:ahLst/>
              <a:cxnLst/>
              <a:rect l="0" t="0" r="0" b="0"/>
              <a:pathLst>
                <a:path w="64079" h="33021" extrusionOk="0">
                  <a:moveTo>
                    <a:pt x="6406" y="1117"/>
                  </a:moveTo>
                  <a:cubicBezTo>
                    <a:pt x="4361" y="1117"/>
                    <a:pt x="1972" y="-17"/>
                    <a:pt x="271" y="1117"/>
                  </a:cubicBezTo>
                  <a:cubicBezTo>
                    <a:pt x="-1547" y="2329"/>
                    <a:pt x="8360" y="2253"/>
                    <a:pt x="6815" y="708"/>
                  </a:cubicBezTo>
                  <a:cubicBezTo>
                    <a:pt x="6332" y="225"/>
                    <a:pt x="4569" y="2239"/>
                    <a:pt x="5179" y="1935"/>
                  </a:cubicBezTo>
                  <a:cubicBezTo>
                    <a:pt x="5757" y="1645"/>
                    <a:pt x="6149" y="1028"/>
                    <a:pt x="5588" y="708"/>
                  </a:cubicBezTo>
                  <a:cubicBezTo>
                    <a:pt x="4044" y="-173"/>
                    <a:pt x="-715" y="-362"/>
                    <a:pt x="271" y="1117"/>
                  </a:cubicBezTo>
                  <a:cubicBezTo>
                    <a:pt x="2919" y="5089"/>
                    <a:pt x="9813" y="1440"/>
                    <a:pt x="14587" y="1526"/>
                  </a:cubicBezTo>
                  <a:cubicBezTo>
                    <a:pt x="21843" y="1655"/>
                    <a:pt x="29448" y="1077"/>
                    <a:pt x="36265" y="3571"/>
                  </a:cubicBezTo>
                  <a:cubicBezTo>
                    <a:pt x="48945" y="8209"/>
                    <a:pt x="58040" y="20943"/>
                    <a:pt x="64079" y="33021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3390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RTL: </a:t>
            </a:r>
            <a:r>
              <a:rPr lang="en-US" dirty="0" err="1" smtClean="0"/>
              <a:t>LinearLayout</a:t>
            </a:r>
            <a:endParaRPr lang="en-US" dirty="0"/>
          </a:p>
        </p:txBody>
      </p:sp>
      <p:grpSp>
        <p:nvGrpSpPr>
          <p:cNvPr id="31" name="Shape 518"/>
          <p:cNvGrpSpPr/>
          <p:nvPr/>
        </p:nvGrpSpPr>
        <p:grpSpPr>
          <a:xfrm>
            <a:off x="2123673" y="2164093"/>
            <a:ext cx="4730398" cy="771000"/>
            <a:chOff x="0" y="2450200"/>
            <a:chExt cx="3813300" cy="771000"/>
          </a:xfrm>
        </p:grpSpPr>
        <p:sp>
          <p:nvSpPr>
            <p:cNvPr id="32" name="Shape 519"/>
            <p:cNvSpPr/>
            <p:nvPr/>
          </p:nvSpPr>
          <p:spPr>
            <a:xfrm>
              <a:off x="0" y="2450200"/>
              <a:ext cx="3813300" cy="771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520"/>
            <p:cNvSpPr/>
            <p:nvPr/>
          </p:nvSpPr>
          <p:spPr>
            <a:xfrm>
              <a:off x="62316" y="2526775"/>
              <a:ext cx="653400" cy="6228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521"/>
            <p:cNvSpPr/>
            <p:nvPr/>
          </p:nvSpPr>
          <p:spPr>
            <a:xfrm>
              <a:off x="782748" y="2526775"/>
              <a:ext cx="1430700" cy="6228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522"/>
            <p:cNvSpPr/>
            <p:nvPr/>
          </p:nvSpPr>
          <p:spPr>
            <a:xfrm>
              <a:off x="2300776" y="2524300"/>
              <a:ext cx="1430700" cy="622800"/>
            </a:xfrm>
            <a:prstGeom prst="rect">
              <a:avLst/>
            </a:prstGeom>
            <a:solidFill>
              <a:srgbClr val="FF00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" name="Shape 523"/>
          <p:cNvSpPr/>
          <p:nvPr/>
        </p:nvSpPr>
        <p:spPr>
          <a:xfrm rot="5400000">
            <a:off x="3870273" y="3211193"/>
            <a:ext cx="1237200" cy="125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524"/>
          <p:cNvSpPr/>
          <p:nvPr/>
        </p:nvSpPr>
        <p:spPr>
          <a:xfrm>
            <a:off x="2123673" y="4572393"/>
            <a:ext cx="4730398" cy="771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525"/>
          <p:cNvSpPr/>
          <p:nvPr/>
        </p:nvSpPr>
        <p:spPr>
          <a:xfrm>
            <a:off x="5934776" y="4648968"/>
            <a:ext cx="810600" cy="6228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526"/>
          <p:cNvSpPr/>
          <p:nvPr/>
        </p:nvSpPr>
        <p:spPr>
          <a:xfrm>
            <a:off x="4085273" y="4648968"/>
            <a:ext cx="1774800" cy="622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527"/>
          <p:cNvSpPr/>
          <p:nvPr/>
        </p:nvSpPr>
        <p:spPr>
          <a:xfrm>
            <a:off x="2234586" y="4646493"/>
            <a:ext cx="1774799" cy="6228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800100" y="1305488"/>
            <a:ext cx="2965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Flipped automatically!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79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RTL: </a:t>
            </a:r>
            <a:r>
              <a:rPr lang="en-US" dirty="0" err="1" smtClean="0"/>
              <a:t>Drawables</a:t>
            </a:r>
            <a:endParaRPr lang="en-US" dirty="0"/>
          </a:p>
        </p:txBody>
      </p:sp>
      <p:pic>
        <p:nvPicPr>
          <p:cNvPr id="14" name="Shape 533"/>
          <p:cNvPicPr preferRelativeResize="0"/>
          <p:nvPr/>
        </p:nvPicPr>
        <p:blipFill rotWithShape="1">
          <a:blip r:embed="rId2">
            <a:alphaModFix/>
          </a:blip>
          <a:srcRect b="55088"/>
          <a:stretch/>
        </p:blipFill>
        <p:spPr>
          <a:xfrm>
            <a:off x="403750" y="1955474"/>
            <a:ext cx="3992900" cy="3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534"/>
          <p:cNvPicPr preferRelativeResize="0"/>
          <p:nvPr/>
        </p:nvPicPr>
        <p:blipFill rotWithShape="1">
          <a:blip r:embed="rId3">
            <a:alphaModFix/>
          </a:blip>
          <a:srcRect b="55088"/>
          <a:stretch/>
        </p:blipFill>
        <p:spPr>
          <a:xfrm>
            <a:off x="4839400" y="1955475"/>
            <a:ext cx="3992900" cy="31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535"/>
          <p:cNvSpPr/>
          <p:nvPr/>
        </p:nvSpPr>
        <p:spPr>
          <a:xfrm>
            <a:off x="250599" y="1911062"/>
            <a:ext cx="782200" cy="901025"/>
          </a:xfrm>
          <a:custGeom>
            <a:avLst/>
            <a:gdLst/>
            <a:ahLst/>
            <a:cxnLst/>
            <a:rect l="0" t="0" r="0" b="0"/>
            <a:pathLst>
              <a:path w="31288" h="36041" extrusionOk="0">
                <a:moveTo>
                  <a:pt x="31288" y="2261"/>
                </a:moveTo>
                <a:cubicBezTo>
                  <a:pt x="25308" y="1620"/>
                  <a:pt x="18730" y="-1526"/>
                  <a:pt x="13290" y="1034"/>
                </a:cubicBezTo>
                <a:cubicBezTo>
                  <a:pt x="2816" y="5962"/>
                  <a:pt x="-5224" y="27983"/>
                  <a:pt x="4292" y="34574"/>
                </a:cubicBezTo>
                <a:cubicBezTo>
                  <a:pt x="10620" y="38956"/>
                  <a:pt x="22251" y="32525"/>
                  <a:pt x="25561" y="25575"/>
                </a:cubicBezTo>
                <a:cubicBezTo>
                  <a:pt x="28545" y="19306"/>
                  <a:pt x="24817" y="9046"/>
                  <a:pt x="18608" y="5942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7" name="Shape 536"/>
          <p:cNvSpPr/>
          <p:nvPr/>
        </p:nvSpPr>
        <p:spPr>
          <a:xfrm>
            <a:off x="8009014" y="2067848"/>
            <a:ext cx="1011600" cy="989200"/>
          </a:xfrm>
          <a:custGeom>
            <a:avLst/>
            <a:gdLst/>
            <a:ahLst/>
            <a:cxnLst/>
            <a:rect l="0" t="0" r="0" b="0"/>
            <a:pathLst>
              <a:path w="40464" h="39568" extrusionOk="0">
                <a:moveTo>
                  <a:pt x="37946" y="8668"/>
                </a:moveTo>
                <a:cubicBezTo>
                  <a:pt x="30434" y="532"/>
                  <a:pt x="14654" y="-2860"/>
                  <a:pt x="5224" y="2942"/>
                </a:cubicBezTo>
                <a:cubicBezTo>
                  <a:pt x="151" y="6063"/>
                  <a:pt x="-498" y="14221"/>
                  <a:pt x="315" y="20121"/>
                </a:cubicBezTo>
                <a:cubicBezTo>
                  <a:pt x="1887" y="31517"/>
                  <a:pt x="19665" y="43626"/>
                  <a:pt x="29765" y="38118"/>
                </a:cubicBezTo>
                <a:cubicBezTo>
                  <a:pt x="36779" y="34292"/>
                  <a:pt x="41787" y="24225"/>
                  <a:pt x="39991" y="1644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3810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RTL: </a:t>
            </a:r>
            <a:r>
              <a:rPr lang="en-US" dirty="0" err="1" smtClean="0"/>
              <a:t>Drawables</a:t>
            </a:r>
            <a:endParaRPr lang="en-US" dirty="0"/>
          </a:p>
        </p:txBody>
      </p:sp>
      <p:sp>
        <p:nvSpPr>
          <p:cNvPr id="7" name="Shape 541"/>
          <p:cNvSpPr txBox="1">
            <a:spLocks/>
          </p:cNvSpPr>
          <p:nvPr/>
        </p:nvSpPr>
        <p:spPr>
          <a:xfrm>
            <a:off x="944049" y="1871919"/>
            <a:ext cx="46323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endParaRPr lang="en-US" dirty="0" smtClean="0"/>
          </a:p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-US" dirty="0" smtClean="0"/>
              <a:t>res/</a:t>
            </a:r>
            <a:r>
              <a:rPr lang="en-US" dirty="0" err="1" smtClean="0"/>
              <a:t>drawable-xhdpi</a:t>
            </a:r>
            <a:r>
              <a:rPr lang="en-US" dirty="0" smtClean="0"/>
              <a:t>/</a:t>
            </a:r>
            <a:r>
              <a:rPr lang="en-US" dirty="0" err="1" smtClean="0"/>
              <a:t>back_button.png</a:t>
            </a:r>
            <a:r>
              <a:rPr lang="en-US" dirty="0" smtClean="0"/>
              <a:t>:</a:t>
            </a:r>
          </a:p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endParaRPr lang="en-US" dirty="0" smtClean="0"/>
          </a:p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endParaRPr lang="en-US" dirty="0" smtClean="0"/>
          </a:p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endParaRPr lang="en-US" dirty="0" smtClean="0"/>
          </a:p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r>
              <a:rPr lang="en-US" dirty="0" smtClean="0"/>
              <a:t>res/</a:t>
            </a:r>
            <a:r>
              <a:rPr lang="en-US" dirty="0" err="1" smtClean="0"/>
              <a:t>drawable-</a:t>
            </a:r>
            <a:r>
              <a:rPr lang="en-US" b="1" dirty="0" err="1" smtClean="0"/>
              <a:t>ldrtl</a:t>
            </a:r>
            <a:r>
              <a:rPr lang="en-US" dirty="0" err="1" smtClean="0"/>
              <a:t>-xhdpi</a:t>
            </a:r>
            <a:r>
              <a:rPr lang="en-US" dirty="0" smtClean="0"/>
              <a:t>/</a:t>
            </a:r>
            <a:r>
              <a:rPr lang="en-US" dirty="0" err="1" smtClean="0"/>
              <a:t>back_button.png</a:t>
            </a:r>
            <a:r>
              <a:rPr lang="en-US" dirty="0" smtClean="0"/>
              <a:t>:</a:t>
            </a:r>
          </a:p>
          <a:p>
            <a:pPr algn="r">
              <a:spcBef>
                <a:spcPts val="0"/>
              </a:spcBef>
              <a:buFont typeface="Calibri" panose="020F0502020204030204" pitchFamily="34" charset="0"/>
              <a:buNone/>
            </a:pPr>
            <a:endParaRPr lang="en-US" dirty="0"/>
          </a:p>
        </p:txBody>
      </p:sp>
      <p:pic>
        <p:nvPicPr>
          <p:cNvPr id="8" name="Shape 543"/>
          <p:cNvPicPr preferRelativeResize="0"/>
          <p:nvPr/>
        </p:nvPicPr>
        <p:blipFill rotWithShape="1">
          <a:blip r:embed="rId2">
            <a:alphaModFix/>
          </a:blip>
          <a:srcRect l="10462" r="6831" b="6742"/>
          <a:stretch/>
        </p:blipFill>
        <p:spPr>
          <a:xfrm>
            <a:off x="5617824" y="2042694"/>
            <a:ext cx="1104375" cy="108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44"/>
          <p:cNvPicPr preferRelativeResize="0"/>
          <p:nvPr/>
        </p:nvPicPr>
        <p:blipFill rotWithShape="1">
          <a:blip r:embed="rId2">
            <a:alphaModFix/>
          </a:blip>
          <a:srcRect l="10462" r="6831" b="6742"/>
          <a:stretch/>
        </p:blipFill>
        <p:spPr>
          <a:xfrm rot="10800000">
            <a:off x="5617824" y="3476110"/>
            <a:ext cx="1104375" cy="1087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95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RTL: Developer Mode</a:t>
            </a:r>
            <a:endParaRPr lang="en-US" dirty="0"/>
          </a:p>
        </p:txBody>
      </p:sp>
      <p:pic>
        <p:nvPicPr>
          <p:cNvPr id="6" name="Shape 5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909" y="1152940"/>
            <a:ext cx="2833996" cy="503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458" y="1152937"/>
            <a:ext cx="2834005" cy="503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52"/>
          <p:cNvSpPr/>
          <p:nvPr/>
        </p:nvSpPr>
        <p:spPr>
          <a:xfrm>
            <a:off x="799087" y="3155291"/>
            <a:ext cx="3643478" cy="682603"/>
          </a:xfrm>
          <a:custGeom>
            <a:avLst/>
            <a:gdLst/>
            <a:ahLst/>
            <a:cxnLst/>
            <a:rect l="0" t="0" r="0" b="0"/>
            <a:pathLst>
              <a:path w="119344" h="22359" extrusionOk="0">
                <a:moveTo>
                  <a:pt x="116045" y="980"/>
                </a:moveTo>
                <a:cubicBezTo>
                  <a:pt x="91094" y="980"/>
                  <a:pt x="66139" y="1478"/>
                  <a:pt x="41194" y="980"/>
                </a:cubicBezTo>
                <a:cubicBezTo>
                  <a:pt x="27236" y="700"/>
                  <a:pt x="-3094" y="-3565"/>
                  <a:pt x="291" y="9978"/>
                </a:cubicBezTo>
                <a:cubicBezTo>
                  <a:pt x="2778" y="19930"/>
                  <a:pt x="18260" y="21933"/>
                  <a:pt x="28514" y="22249"/>
                </a:cubicBezTo>
                <a:cubicBezTo>
                  <a:pt x="42728" y="22686"/>
                  <a:pt x="56927" y="20624"/>
                  <a:pt x="71053" y="18977"/>
                </a:cubicBezTo>
                <a:cubicBezTo>
                  <a:pt x="86489" y="17176"/>
                  <a:pt x="103628" y="20284"/>
                  <a:pt x="117272" y="12842"/>
                </a:cubicBezTo>
                <a:cubicBezTo>
                  <a:pt x="120743" y="10948"/>
                  <a:pt x="119040" y="4516"/>
                  <a:pt x="117272" y="98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194196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22960" y="1852432"/>
            <a:ext cx="7543800" cy="1143000"/>
          </a:xfrm>
        </p:spPr>
        <p:txBody>
          <a:bodyPr>
            <a:normAutofit fontScale="85000" lnSpcReduction="10000"/>
          </a:bodyPr>
          <a:lstStyle/>
          <a:p>
            <a:r>
              <a:rPr lang="en-US" sz="3600" dirty="0" smtClean="0">
                <a:solidFill>
                  <a:schemeClr val="tx1"/>
                </a:solidFill>
                <a:cs typeface="Tw Cen MT"/>
              </a:rPr>
              <a:t>Rules that describe "best practice" for (user interface) design.</a:t>
            </a:r>
          </a:p>
          <a:p>
            <a:endParaRPr lang="en-US" sz="3600" dirty="0" smtClean="0">
              <a:solidFill>
                <a:schemeClr val="tx1"/>
              </a:solidFill>
              <a:cs typeface="Tw Cen M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4381995"/>
            <a:ext cx="7543800" cy="914400"/>
          </a:xfrm>
        </p:spPr>
        <p:txBody>
          <a:bodyPr>
            <a:normAutofit/>
          </a:bodyPr>
          <a:lstStyle/>
          <a:p>
            <a:pPr algn="l"/>
            <a:r>
              <a:rPr lang="en-US" sz="6000" i="1" dirty="0" smtClean="0">
                <a:solidFill>
                  <a:schemeClr val="tx1"/>
                </a:solidFill>
                <a:latin typeface="Tw Cen MT"/>
                <a:cs typeface="Tw Cen MT"/>
              </a:rPr>
              <a:t>Design Principles</a:t>
            </a:r>
            <a:endParaRPr lang="en-US" sz="6000" i="1" dirty="0">
              <a:solidFill>
                <a:schemeClr val="tx1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964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ain_barbosa_with_jack_pirates_of_the_caribbe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09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1007" y="4951407"/>
            <a:ext cx="5453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prstClr val="white"/>
                </a:solidFill>
                <a:latin typeface="Lucida Blackletter"/>
                <a:cs typeface="Lucida Blackletter"/>
              </a:rPr>
              <a:t>Not so much rules </a:t>
            </a:r>
          </a:p>
          <a:p>
            <a:r>
              <a:rPr lang="en-US" sz="3600" i="1" dirty="0">
                <a:solidFill>
                  <a:prstClr val="white"/>
                </a:solidFill>
                <a:latin typeface="Lucida Blackletter"/>
                <a:cs typeface="Lucida Blackletter"/>
              </a:rPr>
              <a:t> </a:t>
            </a:r>
            <a:r>
              <a:rPr lang="en-US" sz="3600" i="1" dirty="0" smtClean="0">
                <a:solidFill>
                  <a:prstClr val="white"/>
                </a:solidFill>
                <a:latin typeface="Lucida Blackletter"/>
                <a:cs typeface="Lucida Blackletter"/>
              </a:rPr>
              <a:t>                 as guidelines...</a:t>
            </a:r>
            <a:endParaRPr lang="en-US" sz="3600" i="1" dirty="0">
              <a:solidFill>
                <a:prstClr val="white"/>
              </a:solidFill>
              <a:latin typeface="Lucida Blackletter"/>
              <a:cs typeface="Lucida Blackletter"/>
            </a:endParaRPr>
          </a:p>
        </p:txBody>
      </p:sp>
    </p:spTree>
    <p:extLst>
      <p:ext uri="{BB962C8B-B14F-4D97-AF65-F5344CB8AC3E}">
        <p14:creationId xmlns:p14="http://schemas.microsoft.com/office/powerpoint/2010/main" val="8537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Example: Xerox STAR (1981)</a:t>
            </a:r>
            <a:endParaRPr lang="en-US" dirty="0"/>
          </a:p>
        </p:txBody>
      </p:sp>
      <p:pic>
        <p:nvPicPr>
          <p:cNvPr id="6" name="Picture 5" descr="xerox-star-8010-larg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774" y="1502949"/>
            <a:ext cx="4702452" cy="454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Some STAR UI Principles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600" dirty="0" smtClean="0"/>
              <a:t>Familiar User's Conceptual Models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 smtClean="0"/>
              <a:t>Universal Commands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 smtClean="0"/>
              <a:t>Consistency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 smtClean="0"/>
              <a:t>Simplicity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3600" dirty="0" smtClean="0"/>
              <a:t>User </a:t>
            </a:r>
            <a:r>
              <a:rPr lang="en-US" sz="3600" dirty="0" err="1" smtClean="0"/>
              <a:t>Tailorability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212422" y="5890161"/>
            <a:ext cx="693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Smith et al. (1982). </a:t>
            </a:r>
            <a:r>
              <a:rPr lang="en-US" i="1" dirty="0" smtClean="0"/>
              <a:t>Designing the Star User Interface</a:t>
            </a:r>
            <a:r>
              <a:rPr lang="en-US" dirty="0" smtClean="0"/>
              <a:t>. Byte (4), 242-282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819" y="5652655"/>
            <a:ext cx="665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Rogers, </a:t>
            </a:r>
            <a:r>
              <a:rPr lang="en-US" dirty="0" err="1" smtClean="0"/>
              <a:t>Preece</a:t>
            </a:r>
            <a:r>
              <a:rPr lang="en-US" dirty="0" smtClean="0"/>
              <a:t>, and Sharp (2013). </a:t>
            </a:r>
            <a:r>
              <a:rPr lang="en-US" i="1" dirty="0" smtClean="0"/>
              <a:t>Interaction Design: beyond human-computer interaction, 3e</a:t>
            </a:r>
            <a:r>
              <a:rPr lang="en-US" dirty="0" smtClean="0"/>
              <a:t>. Wiley.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22" y="207265"/>
            <a:ext cx="4085111" cy="526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Media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Media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1454</TotalTime>
  <Words>582</Words>
  <Application>Microsoft Macintosh PowerPoint</Application>
  <PresentationFormat>On-screen Show (4:3)</PresentationFormat>
  <Paragraphs>153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Calibri</vt:lpstr>
      <vt:lpstr>Consolas</vt:lpstr>
      <vt:lpstr>Corbel</vt:lpstr>
      <vt:lpstr>Lucida Blackletter</vt:lpstr>
      <vt:lpstr>Tw Cen MT</vt:lpstr>
      <vt:lpstr>Wingdings</vt:lpstr>
      <vt:lpstr>Wingdings 2</vt:lpstr>
      <vt:lpstr>Arial</vt:lpstr>
      <vt:lpstr>Roboto</vt:lpstr>
      <vt:lpstr>1_Retrospect</vt:lpstr>
      <vt:lpstr>Median</vt:lpstr>
      <vt:lpstr>2_Median</vt:lpstr>
      <vt:lpstr>Twilight</vt:lpstr>
      <vt:lpstr>Usability</vt:lpstr>
      <vt:lpstr>Prototype Presentations (Wednesday, in-class)</vt:lpstr>
      <vt:lpstr>User Interfaces</vt:lpstr>
      <vt:lpstr>What makes a user interface "good" or "bad"?</vt:lpstr>
      <vt:lpstr>Design Principles</vt:lpstr>
      <vt:lpstr>PowerPoint Presentation</vt:lpstr>
      <vt:lpstr>Example: Xerox STAR (1981)</vt:lpstr>
      <vt:lpstr>Some STAR UI Principles</vt:lpstr>
      <vt:lpstr>PowerPoint Presentation</vt:lpstr>
      <vt:lpstr>Visibility</vt:lpstr>
      <vt:lpstr>Feedback</vt:lpstr>
      <vt:lpstr>Constraints</vt:lpstr>
      <vt:lpstr>Consistency</vt:lpstr>
      <vt:lpstr>Affordance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Golden Rules</vt:lpstr>
      <vt:lpstr>Golden Rules</vt:lpstr>
      <vt:lpstr>Golden Rules</vt:lpstr>
      <vt:lpstr>Golden Rules</vt:lpstr>
      <vt:lpstr>Universal Usability</vt:lpstr>
      <vt:lpstr>Classic Example: Curb Cuts</vt:lpstr>
      <vt:lpstr>Supports Temporary Disabilities</vt:lpstr>
      <vt:lpstr>Mobile Universal Design</vt:lpstr>
      <vt:lpstr>Mobile Universal Design</vt:lpstr>
      <vt:lpstr>Android Universal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Pseudo-localization</vt:lpstr>
      <vt:lpstr>Pseudo-localization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Ross</dc:creator>
  <cp:lastModifiedBy>Joel Ross</cp:lastModifiedBy>
  <cp:revision>60</cp:revision>
  <cp:lastPrinted>2016-02-02T17:50:07Z</cp:lastPrinted>
  <dcterms:created xsi:type="dcterms:W3CDTF">2016-01-04T20:50:07Z</dcterms:created>
  <dcterms:modified xsi:type="dcterms:W3CDTF">2016-05-16T15:05:03Z</dcterms:modified>
</cp:coreProperties>
</file>